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78" r:id="rId4"/>
    <p:sldId id="258" r:id="rId5"/>
    <p:sldId id="289" r:id="rId6"/>
    <p:sldId id="287" r:id="rId7"/>
    <p:sldId id="288" r:id="rId8"/>
    <p:sldId id="259" r:id="rId9"/>
    <p:sldId id="260" r:id="rId10"/>
    <p:sldId id="261" r:id="rId11"/>
    <p:sldId id="290" r:id="rId12"/>
    <p:sldId id="262" r:id="rId13"/>
    <p:sldId id="265" r:id="rId14"/>
    <p:sldId id="263" r:id="rId15"/>
    <p:sldId id="266" r:id="rId16"/>
    <p:sldId id="267" r:id="rId17"/>
    <p:sldId id="291" r:id="rId18"/>
    <p:sldId id="275" r:id="rId19"/>
    <p:sldId id="272" r:id="rId20"/>
    <p:sldId id="268" r:id="rId21"/>
    <p:sldId id="269" r:id="rId22"/>
    <p:sldId id="270" r:id="rId23"/>
    <p:sldId id="271" r:id="rId24"/>
    <p:sldId id="296" r:id="rId25"/>
    <p:sldId id="274" r:id="rId26"/>
    <p:sldId id="273" r:id="rId27"/>
    <p:sldId id="276" r:id="rId28"/>
    <p:sldId id="29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>
      <p:cViewPr varScale="1">
        <p:scale>
          <a:sx n="102" d="100"/>
          <a:sy n="102" d="100"/>
        </p:scale>
        <p:origin x="136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0F4D-9339-4901-913C-452DD4849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28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C572-2053-44F7-9AF4-A940EF5A7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25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DD5E-DA22-4DBA-A784-F50555FD37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06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81EA-D4A7-40AF-86FF-5777DF9EE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5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311D-9919-4D65-A942-BA418E35B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15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1A1A-2B58-4FC8-8992-ACC774760E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9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99E9C-D960-4750-9D7C-DAD764471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2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E16E1-F4D5-42A7-A17F-5F0437E5A0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48E2-7AB6-4F48-A500-E8C426B9C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83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B4632-9AB1-434F-B18A-B0E48646C2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61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907A-9087-4DC5-A2F0-57A2DC5BE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51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7021-FA96-46F4-9CCE-7EEDAD6DA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92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2BAD-ECD3-4F76-9941-EAB1E67C49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0A9DB-E68C-43B8-B713-0A5E9F92B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41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831CBE8-4930-4E2B-8378-C7A00BB28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aip.org/history/electron/jjthomb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n.wikipedia.org/wiki/Image:Max_planc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Image:Democritus_bus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Image:Democ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590800"/>
            <a:ext cx="54864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Mendeleev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4600" y="381000"/>
            <a:ext cx="4876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8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Moseley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1" y="1"/>
            <a:ext cx="533399" cy="68634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D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e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m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o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r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i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t</a:t>
            </a:r>
          </a:p>
          <a:p>
            <a:pPr algn="ctr" eaLnBrk="1" hangingPunct="1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us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4800600"/>
            <a:ext cx="51816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Dalton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7400" y="1600200"/>
            <a:ext cx="59436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Thomson</a:t>
            </a:r>
          </a:p>
        </p:txBody>
      </p:sp>
      <p:sp>
        <p:nvSpPr>
          <p:cNvPr id="11" name="Rectangle 10"/>
          <p:cNvSpPr/>
          <p:nvPr/>
        </p:nvSpPr>
        <p:spPr>
          <a:xfrm rot="5400000" flipV="1">
            <a:off x="5310943" y="2664900"/>
            <a:ext cx="579592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Rutherford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3962400"/>
            <a:ext cx="57150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8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Millikan</a:t>
            </a:r>
          </a:p>
        </p:txBody>
      </p:sp>
      <p:sp>
        <p:nvSpPr>
          <p:cNvPr id="13" name="Rectangle 12"/>
          <p:cNvSpPr/>
          <p:nvPr/>
        </p:nvSpPr>
        <p:spPr>
          <a:xfrm rot="18161647">
            <a:off x="445715" y="709521"/>
            <a:ext cx="273399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Bohr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-490835" y="4567535"/>
            <a:ext cx="3200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" charset="0"/>
              </a:rPr>
              <a:t>Plank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-23860" y="3452860"/>
            <a:ext cx="40190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</a:rPr>
              <a:t>Heisenberg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80998" y="5934670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deBroglie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Click for larger picture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49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200" u="sng"/>
              <a:t>Dalton’s Table of Elements </a:t>
            </a:r>
            <a:br>
              <a:rPr lang="en-US" altLang="en-US" sz="3200" u="sng"/>
            </a:br>
            <a:r>
              <a:rPr lang="en-US" altLang="en-US" sz="3200" u="sng"/>
              <a:t>and their Combinations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Revisions to the Atomic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Revisions to his theory  </a:t>
            </a:r>
          </a:p>
          <a:p>
            <a:r>
              <a:rPr lang="en-US" dirty="0"/>
              <a:t>        In “A” matter can be subdivided due to nuclear reactions</a:t>
            </a:r>
          </a:p>
          <a:p>
            <a:r>
              <a:rPr lang="en-US" dirty="0"/>
              <a:t>In “B” atoms have different properties due to isotopes (different neutrons)  </a:t>
            </a:r>
          </a:p>
        </p:txBody>
      </p:sp>
    </p:spTree>
    <p:extLst>
      <p:ext uri="{BB962C8B-B14F-4D97-AF65-F5344CB8AC3E}">
        <p14:creationId xmlns:p14="http://schemas.microsoft.com/office/powerpoint/2010/main" val="582906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Sir J.J. Thomson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91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English physicist</a:t>
            </a:r>
          </a:p>
          <a:p>
            <a:pPr eaLnBrk="1" hangingPunct="1">
              <a:defRPr/>
            </a:pPr>
            <a:r>
              <a:rPr lang="en-US" b="1" i="1" dirty="0">
                <a:solidFill>
                  <a:srgbClr val="FF0000"/>
                </a:solidFill>
              </a:rPr>
              <a:t>discovered the electron</a:t>
            </a:r>
            <a:r>
              <a:rPr lang="en-US" dirty="0"/>
              <a:t> (in 1897)</a:t>
            </a:r>
          </a:p>
          <a:p>
            <a:pPr eaLnBrk="1" hangingPunct="1">
              <a:defRPr/>
            </a:pPr>
            <a:r>
              <a:rPr lang="en-US" dirty="0"/>
              <a:t>discovered that atoms are not indivisible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 (Dalton’s Postulate Disproven) </a:t>
            </a:r>
          </a:p>
          <a:p>
            <a:pPr eaLnBrk="1" hangingPunct="1">
              <a:defRPr/>
            </a:pPr>
            <a:r>
              <a:rPr lang="en-US" dirty="0"/>
              <a:t>used a cathode-ray tube to show that there are particles smaller than atoms (electrons)</a:t>
            </a:r>
          </a:p>
          <a:p>
            <a:pPr eaLnBrk="1" hangingPunct="1">
              <a:defRPr/>
            </a:pPr>
            <a:r>
              <a:rPr lang="en-US" dirty="0"/>
              <a:t>created the </a:t>
            </a:r>
            <a:r>
              <a:rPr lang="en-US" b="1" i="1" dirty="0">
                <a:solidFill>
                  <a:srgbClr val="FF0000"/>
                </a:solidFill>
              </a:rPr>
              <a:t>“plum pudding </a:t>
            </a:r>
          </a:p>
          <a:p>
            <a:pPr eaLnBrk="1" hangingPunct="1">
              <a:buFontTx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	model”</a:t>
            </a:r>
          </a:p>
          <a:p>
            <a:pPr eaLnBrk="1" hangingPunct="1">
              <a:defRPr/>
            </a:pP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2292" name="Picture 5" descr="thomb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1431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MCj011235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7208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/>
              <a:t>Thomson’s Plum Pudding Model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371600"/>
            <a:ext cx="3962400" cy="4754563"/>
          </a:xfrm>
        </p:spPr>
        <p:txBody>
          <a:bodyPr/>
          <a:lstStyle/>
          <a:p>
            <a:pPr eaLnBrk="1" hangingPunct="1"/>
            <a:r>
              <a:rPr lang="en-US" altLang="en-US" sz="2500" i="1" dirty="0">
                <a:solidFill>
                  <a:srgbClr val="FF0000"/>
                </a:solidFill>
              </a:rPr>
              <a:t>atoms are made of a sphere which is positively charged, with negatively-charged electrons “swimming” in this sphere</a:t>
            </a:r>
          </a:p>
          <a:p>
            <a:pPr eaLnBrk="1" hangingPunct="1"/>
            <a:endParaRPr lang="en-US" altLang="en-US" sz="2500" i="1" dirty="0"/>
          </a:p>
          <a:p>
            <a:pPr eaLnBrk="1" hangingPunct="1"/>
            <a:r>
              <a:rPr lang="en-US" altLang="en-US" sz="2500" dirty="0"/>
              <a:t>electrons = plums</a:t>
            </a:r>
          </a:p>
          <a:p>
            <a:pPr eaLnBrk="1" hangingPunct="1"/>
            <a:endParaRPr lang="en-US" altLang="en-US" sz="2500" dirty="0"/>
          </a:p>
          <a:p>
            <a:pPr eaLnBrk="1" hangingPunct="1"/>
            <a:r>
              <a:rPr lang="en-US" altLang="en-US" sz="2500" dirty="0"/>
              <a:t>positive interior = pudding</a:t>
            </a:r>
          </a:p>
          <a:p>
            <a:pPr eaLnBrk="1" hangingPunct="1"/>
            <a:endParaRPr lang="en-US" altLang="en-US" sz="2500" dirty="0"/>
          </a:p>
        </p:txBody>
      </p:sp>
      <p:pic>
        <p:nvPicPr>
          <p:cNvPr id="13316" name="Picture 5" descr="plum_pu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100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pPr eaLnBrk="1" hangingPunct="1"/>
            <a:r>
              <a:rPr lang="en-US" altLang="en-US" sz="3600" u="sng"/>
              <a:t>Thomson’s Cathode Ray Experiment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715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Thomson used </a:t>
            </a:r>
            <a:r>
              <a:rPr lang="en-US" altLang="en-US" sz="2000" b="1" i="1" dirty="0">
                <a:solidFill>
                  <a:srgbClr val="FF0000"/>
                </a:solidFill>
              </a:rPr>
              <a:t>cathode-ray tubes</a:t>
            </a:r>
            <a:r>
              <a:rPr lang="en-US" altLang="en-US" sz="2000" b="1" i="1" dirty="0"/>
              <a:t> </a:t>
            </a:r>
            <a:r>
              <a:rPr lang="en-US" altLang="en-US" sz="2000" dirty="0"/>
              <a:t>in his experiments: </a:t>
            </a:r>
          </a:p>
          <a:p>
            <a:pPr marL="609600" indent="-609600" eaLnBrk="1" hangingPunct="1">
              <a:buFontTx/>
              <a:buNone/>
            </a:pPr>
            <a:endParaRPr lang="en-US" altLang="en-US" sz="1200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1.     gases under low pressure were sealed into glass tubes fitted at both ends with metal disks called electrodes</a:t>
            </a:r>
          </a:p>
          <a:p>
            <a:pPr marL="609600" indent="-609600" eaLnBrk="1" hangingPunct="1">
              <a:buFontTx/>
              <a:buNone/>
            </a:pPr>
            <a:endParaRPr lang="en-US" altLang="en-US" sz="1200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2.     the electrodes were connected to a source of high-voltage electricity</a:t>
            </a:r>
          </a:p>
          <a:p>
            <a:pPr marL="609600" indent="-609600" eaLnBrk="1" hangingPunct="1">
              <a:buFontTx/>
              <a:buNone/>
            </a:pPr>
            <a:endParaRPr lang="en-US" altLang="en-US" sz="1000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3.     one electrode, the anode, became positively charged; the other electrode, the cathode, became negatively charged.</a:t>
            </a:r>
          </a:p>
          <a:p>
            <a:pPr marL="609600" indent="-609600" eaLnBrk="1" hangingPunct="1">
              <a:buFontTx/>
              <a:buNone/>
            </a:pPr>
            <a:endParaRPr lang="en-US" altLang="en-US" sz="1000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4.      a glowing beam formed between the electrodes – this beam, which traveled from the cathode to the anode is called the cathode ray.  Cations (+) move toward the cathode, and anions (-) move away from the cathode. </a:t>
            </a:r>
          </a:p>
          <a:p>
            <a:pPr marL="609600" indent="-609600" eaLnBrk="1" hangingPunct="1">
              <a:buFontTx/>
              <a:buNone/>
            </a:pPr>
            <a:endParaRPr lang="en-US" altLang="en-US" sz="1200" b="1" u="sng" dirty="0"/>
          </a:p>
          <a:p>
            <a:pPr marL="609600" indent="-609600" eaLnBrk="1" hangingPunct="1">
              <a:buFontTx/>
              <a:buNone/>
            </a:pPr>
            <a:r>
              <a:rPr lang="en-US" altLang="en-US" sz="2000" dirty="0"/>
              <a:t>5.      Thomson found that the cathode rays were attracted to the positively-charged metal plates – plates that were negatively-charged repelled the cathode rays.</a:t>
            </a:r>
          </a:p>
          <a:p>
            <a:pPr marL="609600" indent="-609600" eaLnBrk="1" hangingPunct="1">
              <a:buFontTx/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/>
              <a:t>Thomson’s Experiment (cont</a:t>
            </a:r>
            <a:r>
              <a:rPr lang="en-US" altLang="en-US"/>
              <a:t>.)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5410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 startAt="6"/>
            </a:pPr>
            <a:r>
              <a:rPr lang="en-US" altLang="en-US" sz="2000" dirty="0"/>
              <a:t>Thomson knew that opposite charges attract and like charges repel SO he proposed that a </a:t>
            </a:r>
            <a:r>
              <a:rPr lang="en-US" altLang="en-US" sz="2000" b="1" i="1" dirty="0">
                <a:solidFill>
                  <a:srgbClr val="FF0000"/>
                </a:solidFill>
              </a:rPr>
              <a:t>cathode ray is a stream of tiny negatively-charged particles moving at high speed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7.      these negatively-charged particles were then named </a:t>
            </a:r>
            <a:r>
              <a:rPr lang="en-US" altLang="en-US" sz="2000" b="1" i="1" dirty="0"/>
              <a:t>electrons  </a:t>
            </a:r>
            <a:r>
              <a:rPr lang="en-US" altLang="en-US" dirty="0"/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000" dirty="0"/>
              <a:t>Thomson also showed that the production of cathode rays did not depend on the kind of gas in the cathode-ray tube or the type of metal used for the electrodes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000" dirty="0"/>
              <a:t>he concluded that</a:t>
            </a:r>
            <a:r>
              <a:rPr lang="en-US" altLang="en-US" sz="2000" b="1" i="1" dirty="0"/>
              <a:t> </a:t>
            </a:r>
            <a:r>
              <a:rPr lang="en-US" altLang="en-US" sz="2000" b="1" i="1" dirty="0">
                <a:solidFill>
                  <a:srgbClr val="FF0000"/>
                </a:solidFill>
              </a:rPr>
              <a:t>electrons must be parts of the atoms of all elements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en-US" sz="2000" b="1" i="1" dirty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000" dirty="0"/>
              <a:t>by 1900, Thomson and others had determined that an </a:t>
            </a:r>
            <a:r>
              <a:rPr lang="en-US" altLang="en-US" sz="2000" b="1" i="1" dirty="0">
                <a:solidFill>
                  <a:srgbClr val="FF0000"/>
                </a:solidFill>
              </a:rPr>
              <a:t>electron’s mass is about 1/2000 the mass of a hydrogen atom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200" b="1">
                <a:ea typeface="Times New Roman" panose="02020603050405020304" pitchFamily="18" charset="0"/>
                <a:cs typeface="Arial" panose="020B0604020202020204" pitchFamily="34" charset="0"/>
              </a:rPr>
              <a:t>Credited with the discovery of the nucleus</a:t>
            </a:r>
            <a:endParaRPr lang="en-US" altLang="en-US" sz="18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Video</a:t>
            </a:r>
          </a:p>
        </p:txBody>
      </p:sp>
      <p:pic>
        <p:nvPicPr>
          <p:cNvPr id="11" name="J. J. Thoms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55750" y="1600200"/>
            <a:ext cx="6034088" cy="4525963"/>
          </a:xfrm>
        </p:spPr>
      </p:pic>
    </p:spTree>
    <p:extLst>
      <p:ext uri="{BB962C8B-B14F-4D97-AF65-F5344CB8AC3E}">
        <p14:creationId xmlns:p14="http://schemas.microsoft.com/office/powerpoint/2010/main" val="276052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Max Planck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discovered the quantum nature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energy (in 1900)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“</a:t>
            </a:r>
            <a:r>
              <a:rPr lang="en-US" altLang="en-US" b="1" i="1" dirty="0">
                <a:solidFill>
                  <a:srgbClr val="FF0000"/>
                </a:solidFill>
              </a:rPr>
              <a:t>energy does not flow in a steady continuum, but is delivered in discrete packets (particles) called </a:t>
            </a:r>
            <a:r>
              <a:rPr lang="en-US" altLang="en-US" b="1" i="1" u="sng" dirty="0">
                <a:solidFill>
                  <a:srgbClr val="FF0000"/>
                </a:solidFill>
              </a:rPr>
              <a:t>quanta</a:t>
            </a:r>
            <a:r>
              <a:rPr lang="en-US" altLang="en-US" b="1" i="1" dirty="0">
                <a:solidFill>
                  <a:srgbClr val="FF0000"/>
                </a:solidFill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i="1" dirty="0">
                <a:solidFill>
                  <a:srgbClr val="FF0000"/>
                </a:solidFill>
              </a:rPr>
              <a:t>“quantum”</a:t>
            </a:r>
            <a:r>
              <a:rPr lang="en-US" altLang="en-US" dirty="0"/>
              <a:t> is the amount of energy for an electron to </a:t>
            </a:r>
            <a:r>
              <a:rPr lang="en-US" altLang="en-US" dirty="0">
                <a:solidFill>
                  <a:srgbClr val="FF0000"/>
                </a:solidFill>
              </a:rPr>
              <a:t>jump to an energy level</a:t>
            </a:r>
            <a:endParaRPr lang="en-US" altLang="en-US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Niels Bohr used Planck’s research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	to develop his model of the atom</a:t>
            </a:r>
          </a:p>
        </p:txBody>
      </p:sp>
      <p:pic>
        <p:nvPicPr>
          <p:cNvPr id="24580" name="Picture 5" descr="Max Planck">
            <a:hlinkClick r:id="rId2" tooltip="Max Planc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3827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MCBD09775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6002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Robert Millikan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found the quantity of charge carried by an electron (in 1909)</a:t>
            </a:r>
          </a:p>
          <a:p>
            <a:pPr eaLnBrk="1" hangingPunct="1">
              <a:defRPr/>
            </a:pPr>
            <a:r>
              <a:rPr lang="en-US" sz="2800" dirty="0"/>
              <a:t>determined the ratio of the charge to the mass of an electron</a:t>
            </a:r>
          </a:p>
          <a:p>
            <a:pPr eaLnBrk="1" hangingPunct="1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found the charge to mass</a:t>
            </a:r>
            <a:r>
              <a:rPr lang="en-US" sz="2800" b="1" i="1" dirty="0"/>
              <a:t> ratio of the electron </a:t>
            </a:r>
            <a:r>
              <a:rPr lang="en-US" sz="2800" dirty="0"/>
              <a:t>(in 1916)</a:t>
            </a:r>
            <a:endParaRPr lang="en-US" sz="2800" b="1" i="1" dirty="0"/>
          </a:p>
          <a:p>
            <a:pPr eaLnBrk="1" hangingPunct="1">
              <a:defRPr/>
            </a:pPr>
            <a:r>
              <a:rPr lang="en-US" sz="2800" dirty="0"/>
              <a:t>American scientist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rgbClr val="FF0000"/>
                </a:solidFill>
              </a:rPr>
              <a:t>performed the famous 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</a:rPr>
              <a:t>	“oil-drop” experiment</a:t>
            </a:r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endParaRPr lang="en-US" sz="2400" b="1" i="1" dirty="0"/>
          </a:p>
        </p:txBody>
      </p:sp>
      <p:pic>
        <p:nvPicPr>
          <p:cNvPr id="21508" name="Picture 5" descr="mll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18097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9" descr="MCj0298765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795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ATOMIC THEORY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886200"/>
            <a:ext cx="8534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Atomic Theorists and their Contributions to the Atom</a:t>
            </a:r>
          </a:p>
        </p:txBody>
      </p:sp>
      <p:pic>
        <p:nvPicPr>
          <p:cNvPr id="3076" name="Picture 4" descr="MCj040597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"/>
            <a:ext cx="159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Cj028713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7399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MCj0366364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181600"/>
            <a:ext cx="137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MCj0391206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76800"/>
            <a:ext cx="16002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Ernest Rutherford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/>
              <a:t>in 1911, </a:t>
            </a:r>
            <a:r>
              <a:rPr lang="en-US" altLang="en-US" sz="2600" b="1" i="1" dirty="0">
                <a:solidFill>
                  <a:srgbClr val="FF0000"/>
                </a:solidFill>
              </a:rPr>
              <a:t>discovered the atomic nucleus</a:t>
            </a:r>
          </a:p>
          <a:p>
            <a:pPr eaLnBrk="1" hangingPunct="1"/>
            <a:r>
              <a:rPr lang="en-US" altLang="en-US" sz="2600" dirty="0"/>
              <a:t>a New Zealand physicist</a:t>
            </a:r>
          </a:p>
          <a:p>
            <a:pPr eaLnBrk="1" hangingPunct="1"/>
            <a:r>
              <a:rPr lang="en-US" altLang="en-US" sz="2600" b="1" i="1" dirty="0">
                <a:solidFill>
                  <a:srgbClr val="FF0000"/>
                </a:solidFill>
              </a:rPr>
              <a:t>“atoms have a positively-charged nucleus which is surrounded by negatively-charged particles”</a:t>
            </a:r>
          </a:p>
          <a:p>
            <a:pPr eaLnBrk="1" hangingPunct="1"/>
            <a:r>
              <a:rPr lang="en-US" altLang="en-US" sz="2600" dirty="0"/>
              <a:t>suggested the so-called </a:t>
            </a:r>
            <a:r>
              <a:rPr lang="en-US" altLang="en-US" sz="2600" b="1" i="1" dirty="0">
                <a:solidFill>
                  <a:srgbClr val="FF0000"/>
                </a:solidFill>
              </a:rPr>
              <a:t>planetary model</a:t>
            </a:r>
            <a:r>
              <a:rPr lang="en-US" altLang="en-US" sz="2600" dirty="0"/>
              <a:t>, which claims electrons orbit the nucleus just like planets orbit the Sun</a:t>
            </a:r>
          </a:p>
          <a:p>
            <a:pPr eaLnBrk="1" hangingPunct="1"/>
            <a:r>
              <a:rPr lang="en-US" altLang="en-US" sz="2600" dirty="0"/>
              <a:t>performed his famous experiment with a </a:t>
            </a:r>
            <a:r>
              <a:rPr lang="en-US" altLang="en-US" sz="2600" dirty="0">
                <a:solidFill>
                  <a:srgbClr val="FF0000"/>
                </a:solidFill>
              </a:rPr>
              <a:t>thin golden foil</a:t>
            </a:r>
            <a:endParaRPr lang="en-US" altLang="en-US" sz="2600" b="1" i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600" b="1" i="1" dirty="0"/>
          </a:p>
        </p:txBody>
      </p:sp>
      <p:pic>
        <p:nvPicPr>
          <p:cNvPr id="17412" name="Picture 5" descr="Click for larger picture!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1425" y="457200"/>
            <a:ext cx="1552575" cy="2571750"/>
          </a:xfrm>
        </p:spPr>
      </p:pic>
      <p:pic>
        <p:nvPicPr>
          <p:cNvPr id="17413" name="Picture 8" descr="Click for larger picture!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5638800"/>
            <a:ext cx="1600200" cy="9842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Rutherford’s Gold Foil Experiment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aimed a beam of alpha particles (+ charge) at a sheet of gold foil surrounded by a fluorescent screen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found that most of the particles passed through the foil with no deflection at 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 few particles were greatly deflected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u="sng" dirty="0"/>
              <a:t>CONCLUSION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most of the alpha particles pass through the gold foil because the </a:t>
            </a:r>
            <a:r>
              <a:rPr lang="en-US" altLang="en-US" sz="2400" b="1" i="1" dirty="0">
                <a:solidFill>
                  <a:srgbClr val="FF0000"/>
                </a:solidFill>
              </a:rPr>
              <a:t>atom is mostly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</a:rPr>
              <a:t>empty space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mass and positive charge (</a:t>
            </a:r>
            <a:r>
              <a:rPr lang="en-US" altLang="en-US" sz="2400" dirty="0">
                <a:solidFill>
                  <a:srgbClr val="FF0000"/>
                </a:solidFill>
              </a:rPr>
              <a:t>protons </a:t>
            </a:r>
            <a:r>
              <a:rPr lang="en-US" altLang="en-US" sz="2400" dirty="0"/>
              <a:t>discovered)are concentrated in a small region of the atom called the </a:t>
            </a:r>
            <a:r>
              <a:rPr lang="en-US" altLang="en-US" sz="2400" b="1" i="1" dirty="0">
                <a:solidFill>
                  <a:srgbClr val="FF0000"/>
                </a:solidFill>
              </a:rPr>
              <a:t>nucleus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200" b="1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particles that approach the nucleus closely are greatly deflected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mg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22960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gold foil experiment - Interpreting Rutherford\'s Gold Foil Experi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610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Flaw of the Rutherford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Draw picture for students on board </a:t>
            </a:r>
          </a:p>
        </p:txBody>
      </p:sp>
      <p:pic>
        <p:nvPicPr>
          <p:cNvPr id="1026" name="Picture 2" descr="http://2011period7group3.wikispaces.com/file/view/rutherford_model.jpg/169544483/533x304/rutherford_mo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95600"/>
            <a:ext cx="50768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33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Niels Bohr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improved the “planetary model” by suggesting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that </a:t>
            </a:r>
            <a:r>
              <a:rPr lang="en-US" altLang="en-US" sz="2400" b="1" i="1" dirty="0">
                <a:solidFill>
                  <a:srgbClr val="FF0000"/>
                </a:solidFill>
              </a:rPr>
              <a:t>electrons only orbit the nucleus in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</a:rPr>
              <a:t>	well-defined paths</a:t>
            </a:r>
            <a:r>
              <a:rPr lang="en-US" altLang="en-US" sz="2400" dirty="0"/>
              <a:t> (in 1913)</a:t>
            </a:r>
            <a:endParaRPr lang="en-US" altLang="en-US" sz="2400" b="1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depicted the atom as a small, positively-charged nucleus surrounded by electrons </a:t>
            </a:r>
            <a:r>
              <a:rPr lang="en-US" altLang="en-US" sz="2400" b="1" i="1" dirty="0">
                <a:solidFill>
                  <a:srgbClr val="FF0000"/>
                </a:solidFill>
              </a:rPr>
              <a:t>in orbit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 i="1" dirty="0">
                <a:solidFill>
                  <a:srgbClr val="FF0000"/>
                </a:solidFill>
              </a:rPr>
              <a:t>“electrons travel in discrete orbits around the nucleus”  Known as energy levels!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electrons orbiting an atom can only exist at certain energy levels (distances) from the nucleus, not at continuous levels as might be expected from Rutherford’s model</a:t>
            </a:r>
            <a:endParaRPr lang="en-US" altLang="en-US" sz="2400" b="1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Danish physicist, was often called the “ladies’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400" dirty="0"/>
              <a:t>    man”,</a:t>
            </a:r>
            <a:endParaRPr lang="en-US" altLang="en-US" sz="2400" b="1" i="1" dirty="0"/>
          </a:p>
        </p:txBody>
      </p:sp>
      <p:pic>
        <p:nvPicPr>
          <p:cNvPr id="22532" name="Picture 7" descr="Niels Boh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00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MCj0149604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9386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\begin{figure}&#10;\begin{center}&#10;\leavevmode&#10;\epsfxsize=2.0 in&#10;\epsfbox{/export/home/fyde/randy/figs/fig28-1.eps}\end{center}\end{figure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17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 descr="atom-h-he-li-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6300"/>
            <a:ext cx="42433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Werner Heisenberg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discovered the “uncertainty principle”</a:t>
            </a:r>
            <a:r>
              <a:rPr lang="en-US" altLang="en-US"/>
              <a:t> (in 1927) – we really don’t know where electrons are at any time</a:t>
            </a:r>
          </a:p>
          <a:p>
            <a:pPr eaLnBrk="1" hangingPunct="1"/>
            <a:r>
              <a:rPr lang="en-US" altLang="en-US"/>
              <a:t>electrons exist in certain orbits (Bohr), but we cannot pinpoint where they will be at a certain time</a:t>
            </a:r>
          </a:p>
          <a:p>
            <a:pPr eaLnBrk="1" hangingPunct="1"/>
            <a:r>
              <a:rPr lang="en-US" altLang="en-US"/>
              <a:t>German physicist</a:t>
            </a:r>
          </a:p>
        </p:txBody>
      </p:sp>
      <p:pic>
        <p:nvPicPr>
          <p:cNvPr id="25604" name="Picture 5" descr="youngw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393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MCj03840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46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Werner Heisenberg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 dirty="0">
                <a:solidFill>
                  <a:srgbClr val="FF0000"/>
                </a:solidFill>
              </a:rPr>
              <a:t>Heisenberg Uncertainty Principle – We cannot know both the </a:t>
            </a:r>
            <a:r>
              <a:rPr lang="en-US" altLang="en-US" b="1" i="1" u="sng" dirty="0">
                <a:solidFill>
                  <a:srgbClr val="FF0000"/>
                </a:solidFill>
              </a:rPr>
              <a:t>speed</a:t>
            </a:r>
            <a:r>
              <a:rPr lang="en-US" altLang="en-US" b="1" i="1" dirty="0">
                <a:solidFill>
                  <a:srgbClr val="FF0000"/>
                </a:solidFill>
              </a:rPr>
              <a:t> and </a:t>
            </a:r>
            <a:r>
              <a:rPr lang="en-US" altLang="en-US" b="1" i="1" u="sng" dirty="0">
                <a:solidFill>
                  <a:srgbClr val="FF0000"/>
                </a:solidFill>
              </a:rPr>
              <a:t>position </a:t>
            </a:r>
            <a:r>
              <a:rPr lang="en-US" altLang="en-US" b="1" i="1" dirty="0">
                <a:solidFill>
                  <a:srgbClr val="FF0000"/>
                </a:solidFill>
              </a:rPr>
              <a:t>of an electron.  </a:t>
            </a:r>
            <a:endParaRPr lang="en-US" altLang="en-US" dirty="0"/>
          </a:p>
        </p:txBody>
      </p:sp>
      <p:pic>
        <p:nvPicPr>
          <p:cNvPr id="25604" name="Picture 5" descr="youngw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1393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MCj038404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2461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76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Atomic Theory: Timeline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460 BC: </a:t>
            </a:r>
            <a:r>
              <a:rPr lang="en-US" altLang="en-US" sz="2800" b="1" i="1" dirty="0"/>
              <a:t>Democritus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1803: </a:t>
            </a:r>
            <a:r>
              <a:rPr lang="en-US" altLang="en-US" sz="2800" b="1" i="1" dirty="0"/>
              <a:t>Dalton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1897: </a:t>
            </a:r>
            <a:r>
              <a:rPr lang="en-US" altLang="en-US" sz="2800" b="1" i="1" dirty="0"/>
              <a:t>Thomson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1900: </a:t>
            </a:r>
            <a:r>
              <a:rPr lang="en-US" altLang="en-US" sz="2800" b="1" i="1" dirty="0"/>
              <a:t>Planck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1909: </a:t>
            </a:r>
            <a:r>
              <a:rPr lang="en-US" altLang="en-US" sz="2800" b="1" i="1" dirty="0"/>
              <a:t>Millikan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1911: </a:t>
            </a:r>
            <a:r>
              <a:rPr lang="en-US" altLang="en-US" sz="2800" b="1" i="1" dirty="0"/>
              <a:t>Rutherford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1913: </a:t>
            </a:r>
            <a:r>
              <a:rPr lang="en-US" altLang="en-US" sz="2800" b="1" i="1" dirty="0"/>
              <a:t>Bohr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1927: </a:t>
            </a:r>
            <a:r>
              <a:rPr lang="en-US" altLang="en-US" sz="2800" b="1" i="1" dirty="0"/>
              <a:t>Heisenberg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400" b="1" i="1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</p:txBody>
      </p:sp>
      <p:pic>
        <p:nvPicPr>
          <p:cNvPr id="4100" name="Picture 4" descr="MCj0289973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05000"/>
            <a:ext cx="2536825" cy="34480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Democritus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dirty="0"/>
              <a:t>460 BC</a:t>
            </a:r>
          </a:p>
          <a:p>
            <a:pPr eaLnBrk="1" hangingPunct="1"/>
            <a:r>
              <a:rPr lang="en-US" altLang="en-US" dirty="0"/>
              <a:t>Greek philosopher</a:t>
            </a:r>
          </a:p>
          <a:p>
            <a:pPr eaLnBrk="1" hangingPunct="1"/>
            <a:r>
              <a:rPr lang="en-US" altLang="en-US" dirty="0"/>
              <a:t>student of Leucippus</a:t>
            </a:r>
          </a:p>
          <a:p>
            <a:pPr eaLnBrk="1" hangingPunct="1"/>
            <a:r>
              <a:rPr lang="en-US" altLang="en-US" b="1" i="1" dirty="0">
                <a:solidFill>
                  <a:srgbClr val="FF0000"/>
                </a:solidFill>
              </a:rPr>
              <a:t>“atoms cannot be changed or destructed and everything we </a:t>
            </a:r>
          </a:p>
          <a:p>
            <a:pPr eaLnBrk="1" hangingPunct="1">
              <a:buFontTx/>
              <a:buNone/>
            </a:pPr>
            <a:r>
              <a:rPr lang="en-US" altLang="en-US" b="1" i="1" dirty="0">
                <a:solidFill>
                  <a:srgbClr val="FF0000"/>
                </a:solidFill>
              </a:rPr>
              <a:t>   see is made of clusters of atoms”</a:t>
            </a:r>
          </a:p>
          <a:p>
            <a:pPr eaLnBrk="1" hangingPunct="1"/>
            <a:r>
              <a:rPr lang="en-US" altLang="en-US" dirty="0"/>
              <a:t>his ideas lacked experimental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support because scientific testing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	was unknown at that time</a:t>
            </a:r>
          </a:p>
          <a:p>
            <a:pPr eaLnBrk="1" hangingPunct="1"/>
            <a:endParaRPr lang="en-US" altLang="en-US" b="1" dirty="0"/>
          </a:p>
        </p:txBody>
      </p:sp>
      <p:pic>
        <p:nvPicPr>
          <p:cNvPr id="5124" name="Picture 8" descr="Bust of Democritus">
            <a:hlinkClick r:id="rId2" tooltip="Bust of Democritus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143000"/>
            <a:ext cx="1739900" cy="2209800"/>
          </a:xfrm>
        </p:spPr>
      </p:pic>
      <p:pic>
        <p:nvPicPr>
          <p:cNvPr id="5125" name="Picture 11" descr="Stamp issued by Greece on Sept. 26, 1983 to honor an International Conference on Democritus and his work">
            <a:hlinkClick r:id="rId4" tooltip="Stamp issued by Greece on Sept. 26, 1983 to honor an International Conference on Democritus and his work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67600" y="4724400"/>
            <a:ext cx="1336675" cy="1930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Democritus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He and Leucippus coined the term </a:t>
            </a:r>
            <a:r>
              <a:rPr lang="en-US" altLang="en-US" dirty="0" err="1"/>
              <a:t>atomos</a:t>
            </a:r>
            <a:r>
              <a:rPr lang="en-US" altLang="en-US" dirty="0"/>
              <a:t> 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Atomos means indivisible.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Aristotle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dirty="0"/>
              <a:t>400 BC</a:t>
            </a:r>
          </a:p>
          <a:p>
            <a:pPr eaLnBrk="1" hangingPunct="1"/>
            <a:r>
              <a:rPr lang="en-US" altLang="en-US" dirty="0"/>
              <a:t>another Greek philosopher</a:t>
            </a:r>
          </a:p>
          <a:p>
            <a:pPr eaLnBrk="1" hangingPunct="1"/>
            <a:r>
              <a:rPr lang="en-US" altLang="en-US" b="1" i="1" dirty="0">
                <a:solidFill>
                  <a:srgbClr val="FF0000"/>
                </a:solidFill>
              </a:rPr>
              <a:t>“Aristotle’s idea of atoms being made up of air, earth, wind, and fire were more popular than Democritus’ idea. </a:t>
            </a:r>
            <a:endParaRPr lang="en-US" altLang="en-US" dirty="0"/>
          </a:p>
          <a:p>
            <a:pPr eaLnBrk="1" hangingPunct="1"/>
            <a:r>
              <a:rPr lang="en-US" altLang="en-US" sz="3000" b="1" dirty="0"/>
              <a:t>Democritus was on the right track, but since the ideas of Aristotle and others were followed, progress on learning more about the atom may have been delayed.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Wasted Time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From approximately 400 B.C. until the late 1700’s, there was not much progress made in regard to understanding more about the atom.  </a:t>
            </a:r>
          </a:p>
          <a:p>
            <a:r>
              <a:rPr lang="en-US" altLang="en-US" dirty="0"/>
              <a:t>The Renaissance (Rebirth) Era promoted questioning and allowed scientific reasoning to flourish.  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dirty="0"/>
              <a:t>John Dalton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1766-1844</a:t>
            </a:r>
          </a:p>
          <a:p>
            <a:pPr eaLnBrk="1" hangingPunct="1"/>
            <a:r>
              <a:rPr lang="en-US" altLang="en-US"/>
              <a:t>English schoolteacher</a:t>
            </a:r>
          </a:p>
          <a:p>
            <a:pPr eaLnBrk="1" hangingPunct="1"/>
            <a:r>
              <a:rPr lang="en-US" altLang="en-US" b="1" i="1">
                <a:solidFill>
                  <a:srgbClr val="FF0000"/>
                </a:solidFill>
              </a:rPr>
              <a:t>developed the first useful atomic theory of matter</a:t>
            </a:r>
            <a:r>
              <a:rPr lang="en-US" altLang="en-US"/>
              <a:t> (in1803)</a:t>
            </a:r>
            <a:endParaRPr lang="en-US" altLang="en-US" b="1" i="1"/>
          </a:p>
          <a:p>
            <a:pPr eaLnBrk="1" hangingPunct="1"/>
            <a:r>
              <a:rPr lang="en-US" altLang="en-US"/>
              <a:t>Dalton’s atomic theory includes five main postulates</a:t>
            </a:r>
          </a:p>
          <a:p>
            <a:pPr lvl="1" eaLnBrk="1" hangingPunct="1">
              <a:buFontTx/>
              <a:buNone/>
            </a:pPr>
            <a:r>
              <a:rPr lang="en-US" altLang="en-US" b="1" i="1"/>
              <a:t>				</a:t>
            </a:r>
          </a:p>
        </p:txBody>
      </p:sp>
      <p:pic>
        <p:nvPicPr>
          <p:cNvPr id="9220" name="Picture 5" descr="Portrait of John Dal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14400"/>
            <a:ext cx="1381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lick for larger picture!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4724400"/>
            <a:ext cx="1693863" cy="1752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u="sng" dirty="0"/>
              <a:t>Dalton’s Atomic Theory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839200" cy="5562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600" dirty="0"/>
              <a:t>The Basic Assumptions (Postulates): - Need to Memorize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>
                <a:solidFill>
                  <a:srgbClr val="FF0000"/>
                </a:solidFill>
              </a:rPr>
              <a:t>All matter is composed of extremely small particles called atoms, which cannot be subdivided, created, or destroyed.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>
                <a:solidFill>
                  <a:schemeClr val="accent2"/>
                </a:solidFill>
              </a:rPr>
              <a:t>  Atoms of a given element are identical in the physical and chemical properties.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>
                <a:solidFill>
                  <a:srgbClr val="FF0000"/>
                </a:solidFill>
              </a:rPr>
              <a:t>Atoms of different elements differ in their physical and chemical properties.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>
                <a:solidFill>
                  <a:srgbClr val="FF0000"/>
                </a:solidFill>
              </a:rPr>
              <a:t>Atoms of different elements combine in simple, whole-number ratios to form compounds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>
                <a:solidFill>
                  <a:schemeClr val="accent2"/>
                </a:solidFill>
              </a:rPr>
              <a:t>In chemical reactions, atoms are combined, separated, or rearranged but never created, destroyed, or changed.  </a:t>
            </a:r>
          </a:p>
          <a:p>
            <a:pPr marL="609600" indent="-609600">
              <a:buFontTx/>
              <a:buNone/>
            </a:pPr>
            <a:endParaRPr lang="en-US" altLang="en-US" sz="2400" dirty="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 dirty="0"/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 dirty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		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1153</Words>
  <Application>Microsoft Office PowerPoint</Application>
  <PresentationFormat>On-screen Show (4:3)</PresentationFormat>
  <Paragraphs>164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Arial</vt:lpstr>
      <vt:lpstr>Default Design</vt:lpstr>
      <vt:lpstr>PowerPoint Presentation</vt:lpstr>
      <vt:lpstr>ATOMIC THEORY</vt:lpstr>
      <vt:lpstr>Atomic Theory: Timeline</vt:lpstr>
      <vt:lpstr>Democritus</vt:lpstr>
      <vt:lpstr>Democritus </vt:lpstr>
      <vt:lpstr>Aristotle</vt:lpstr>
      <vt:lpstr>Wasted Time </vt:lpstr>
      <vt:lpstr>John Dalton</vt:lpstr>
      <vt:lpstr>Dalton’s Atomic Theory</vt:lpstr>
      <vt:lpstr>Dalton’s Table of Elements  and their Combinations</vt:lpstr>
      <vt:lpstr>Revisions to the Atomic Theory</vt:lpstr>
      <vt:lpstr>Sir J.J. Thomson</vt:lpstr>
      <vt:lpstr>Thomson’s Plum Pudding Model</vt:lpstr>
      <vt:lpstr>Thomson’s Cathode Ray Experiment</vt:lpstr>
      <vt:lpstr>Thomson’s Experiment (cont.)</vt:lpstr>
      <vt:lpstr>PowerPoint Presentation</vt:lpstr>
      <vt:lpstr>Show Video</vt:lpstr>
      <vt:lpstr>Max Planck</vt:lpstr>
      <vt:lpstr>Robert Millikan</vt:lpstr>
      <vt:lpstr>Ernest Rutherford</vt:lpstr>
      <vt:lpstr>Rutherford’s Gold Foil Experiment</vt:lpstr>
      <vt:lpstr>PowerPoint Presentation</vt:lpstr>
      <vt:lpstr>PowerPoint Presentation</vt:lpstr>
      <vt:lpstr>Flaw of the Rutherford Model</vt:lpstr>
      <vt:lpstr>Niels Bohr</vt:lpstr>
      <vt:lpstr>PowerPoint Presentation</vt:lpstr>
      <vt:lpstr>Werner Heisenberg</vt:lpstr>
      <vt:lpstr>Werner Heisenberg</vt:lpstr>
    </vt:vector>
  </TitlesOfParts>
  <Company>vcom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THEORY</dc:title>
  <dc:creator>Michael E. Labarbera</dc:creator>
  <cp:lastModifiedBy>Jesudoss, Jaya G.</cp:lastModifiedBy>
  <cp:revision>53</cp:revision>
  <dcterms:created xsi:type="dcterms:W3CDTF">2005-10-09T15:24:36Z</dcterms:created>
  <dcterms:modified xsi:type="dcterms:W3CDTF">2022-09-12T10:08:23Z</dcterms:modified>
</cp:coreProperties>
</file>